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6">
          <p15:clr>
            <a:srgbClr val="A4A3A4"/>
          </p15:clr>
        </p15:guide>
        <p15:guide id="2" pos="1020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lena Cugurovic" initials="JC" lastIdx="7" clrIdx="0"/>
  <p:cmAuthor id="1" name="Celia Marin" initials="" lastIdx="0" clrIdx="1"/>
  <p:cmAuthor id="2" name="Lidija Pecova" initials="LP" lastIdx="1" clrIdx="2">
    <p:extLst>
      <p:ext uri="{19B8F6BF-5375-455C-9EA6-DF929625EA0E}">
        <p15:presenceInfo xmlns:p15="http://schemas.microsoft.com/office/powerpoint/2012/main" userId="Lidija Pecov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3384"/>
    <a:srgbClr val="22A79E"/>
    <a:srgbClr val="008080"/>
    <a:srgbClr val="FF0000"/>
    <a:srgbClr val="FFED36"/>
    <a:srgbClr val="B3CE55"/>
    <a:srgbClr val="2AAC6B"/>
    <a:srgbClr val="F6A1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p:scale>
          <a:sx n="35" d="100"/>
          <a:sy n="35" d="100"/>
        </p:scale>
        <p:origin x="144" y="144"/>
      </p:cViewPr>
      <p:guideLst>
        <p:guide orient="horz" pos="13606"/>
        <p:guide pos="1020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FB722CC9-5A5D-44C4-8098-B7A1F6DF5988}" type="datetimeFigureOut">
              <a:rPr lang="es-ES" smtClean="0"/>
              <a:t>7/3/24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285B110-20C8-4466-BA3E-7E2CC2A94CF3}" type="slidenum">
              <a:rPr lang="es-ES" smtClean="0"/>
              <a:t>‹#›</a:t>
            </a:fld>
            <a:endParaRPr lang="es-ES"/>
          </a:p>
        </p:txBody>
      </p:sp>
    </p:spTree>
    <p:extLst>
      <p:ext uri="{BB962C8B-B14F-4D97-AF65-F5344CB8AC3E}">
        <p14:creationId xmlns:p14="http://schemas.microsoft.com/office/powerpoint/2010/main" val="1155227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B722CC9-5A5D-44C4-8098-B7A1F6DF5988}" type="datetimeFigureOut">
              <a:rPr lang="es-ES" smtClean="0"/>
              <a:t>7/3/24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285B110-20C8-4466-BA3E-7E2CC2A94CF3}" type="slidenum">
              <a:rPr lang="es-ES" smtClean="0"/>
              <a:t>‹#›</a:t>
            </a:fld>
            <a:endParaRPr lang="es-ES"/>
          </a:p>
        </p:txBody>
      </p:sp>
    </p:spTree>
    <p:extLst>
      <p:ext uri="{BB962C8B-B14F-4D97-AF65-F5344CB8AC3E}">
        <p14:creationId xmlns:p14="http://schemas.microsoft.com/office/powerpoint/2010/main" val="3896898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B722CC9-5A5D-44C4-8098-B7A1F6DF5988}" type="datetimeFigureOut">
              <a:rPr lang="es-ES" smtClean="0"/>
              <a:t>7/3/24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285B110-20C8-4466-BA3E-7E2CC2A94CF3}" type="slidenum">
              <a:rPr lang="es-ES" smtClean="0"/>
              <a:t>‹#›</a:t>
            </a:fld>
            <a:endParaRPr lang="es-ES"/>
          </a:p>
        </p:txBody>
      </p:sp>
    </p:spTree>
    <p:extLst>
      <p:ext uri="{BB962C8B-B14F-4D97-AF65-F5344CB8AC3E}">
        <p14:creationId xmlns:p14="http://schemas.microsoft.com/office/powerpoint/2010/main" val="2756418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B722CC9-5A5D-44C4-8098-B7A1F6DF5988}" type="datetimeFigureOut">
              <a:rPr lang="es-ES" smtClean="0"/>
              <a:t>7/3/24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285B110-20C8-4466-BA3E-7E2CC2A94CF3}" type="slidenum">
              <a:rPr lang="es-ES" smtClean="0"/>
              <a:t>‹#›</a:t>
            </a:fld>
            <a:endParaRPr lang="es-ES"/>
          </a:p>
        </p:txBody>
      </p:sp>
    </p:spTree>
    <p:extLst>
      <p:ext uri="{BB962C8B-B14F-4D97-AF65-F5344CB8AC3E}">
        <p14:creationId xmlns:p14="http://schemas.microsoft.com/office/powerpoint/2010/main" val="476946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FB722CC9-5A5D-44C4-8098-B7A1F6DF5988}" type="datetimeFigureOut">
              <a:rPr lang="es-ES" smtClean="0"/>
              <a:t>7/3/24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285B110-20C8-4466-BA3E-7E2CC2A94CF3}" type="slidenum">
              <a:rPr lang="es-ES" smtClean="0"/>
              <a:t>‹#›</a:t>
            </a:fld>
            <a:endParaRPr lang="es-ES"/>
          </a:p>
        </p:txBody>
      </p:sp>
    </p:spTree>
    <p:extLst>
      <p:ext uri="{BB962C8B-B14F-4D97-AF65-F5344CB8AC3E}">
        <p14:creationId xmlns:p14="http://schemas.microsoft.com/office/powerpoint/2010/main" val="823383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B722CC9-5A5D-44C4-8098-B7A1F6DF5988}" type="datetimeFigureOut">
              <a:rPr lang="es-ES" smtClean="0"/>
              <a:t>7/3/24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285B110-20C8-4466-BA3E-7E2CC2A94CF3}" type="slidenum">
              <a:rPr lang="es-ES" smtClean="0"/>
              <a:t>‹#›</a:t>
            </a:fld>
            <a:endParaRPr lang="es-ES"/>
          </a:p>
        </p:txBody>
      </p:sp>
    </p:spTree>
    <p:extLst>
      <p:ext uri="{BB962C8B-B14F-4D97-AF65-F5344CB8AC3E}">
        <p14:creationId xmlns:p14="http://schemas.microsoft.com/office/powerpoint/2010/main" val="1035461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s-ES"/>
              <a:t>Editar el estilo de texto del patrón</a:t>
            </a:r>
          </a:p>
        </p:txBody>
      </p:sp>
      <p:sp>
        <p:nvSpPr>
          <p:cNvPr id="4" name="Content Placeholder 3"/>
          <p:cNvSpPr>
            <a:spLocks noGrp="1"/>
          </p:cNvSpPr>
          <p:nvPr>
            <p:ph sz="half" idx="2"/>
          </p:nvPr>
        </p:nvSpPr>
        <p:spPr>
          <a:xfrm>
            <a:off x="2231675" y="15780233"/>
            <a:ext cx="13706415" cy="23210346"/>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s-ES"/>
              <a:t>Editar el estilo de texto del patrón</a:t>
            </a:r>
          </a:p>
        </p:txBody>
      </p:sp>
      <p:sp>
        <p:nvSpPr>
          <p:cNvPr id="6" name="Content Placeholder 5"/>
          <p:cNvSpPr>
            <a:spLocks noGrp="1"/>
          </p:cNvSpPr>
          <p:nvPr>
            <p:ph sz="quarter" idx="4"/>
          </p:nvPr>
        </p:nvSpPr>
        <p:spPr>
          <a:xfrm>
            <a:off x="16402142" y="15780233"/>
            <a:ext cx="13773917" cy="23210346"/>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B722CC9-5A5D-44C4-8098-B7A1F6DF5988}" type="datetimeFigureOut">
              <a:rPr lang="es-ES" smtClean="0"/>
              <a:t>7/3/24</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9285B110-20C8-4466-BA3E-7E2CC2A94CF3}" type="slidenum">
              <a:rPr lang="es-ES" smtClean="0"/>
              <a:t>‹#›</a:t>
            </a:fld>
            <a:endParaRPr lang="es-ES"/>
          </a:p>
        </p:txBody>
      </p:sp>
    </p:spTree>
    <p:extLst>
      <p:ext uri="{BB962C8B-B14F-4D97-AF65-F5344CB8AC3E}">
        <p14:creationId xmlns:p14="http://schemas.microsoft.com/office/powerpoint/2010/main" val="3487478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B722CC9-5A5D-44C4-8098-B7A1F6DF5988}" type="datetimeFigureOut">
              <a:rPr lang="es-ES" smtClean="0"/>
              <a:t>7/3/24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9285B110-20C8-4466-BA3E-7E2CC2A94CF3}" type="slidenum">
              <a:rPr lang="es-ES" smtClean="0"/>
              <a:t>‹#›</a:t>
            </a:fld>
            <a:endParaRPr lang="es-ES"/>
          </a:p>
        </p:txBody>
      </p:sp>
    </p:spTree>
    <p:extLst>
      <p:ext uri="{BB962C8B-B14F-4D97-AF65-F5344CB8AC3E}">
        <p14:creationId xmlns:p14="http://schemas.microsoft.com/office/powerpoint/2010/main" val="671945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722CC9-5A5D-44C4-8098-B7A1F6DF5988}" type="datetimeFigureOut">
              <a:rPr lang="es-ES" smtClean="0"/>
              <a:t>7/3/24</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9285B110-20C8-4466-BA3E-7E2CC2A94CF3}" type="slidenum">
              <a:rPr lang="es-ES" smtClean="0"/>
              <a:t>‹#›</a:t>
            </a:fld>
            <a:endParaRPr lang="es-ES"/>
          </a:p>
        </p:txBody>
      </p:sp>
    </p:spTree>
    <p:extLst>
      <p:ext uri="{BB962C8B-B14F-4D97-AF65-F5344CB8AC3E}">
        <p14:creationId xmlns:p14="http://schemas.microsoft.com/office/powerpoint/2010/main" val="1358569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s-ES"/>
              <a:t>Haga clic para modificar el estilo de título del patrón</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s-ES"/>
              <a:t>Editar el estilo de texto del patrón</a:t>
            </a:r>
          </a:p>
        </p:txBody>
      </p:sp>
      <p:sp>
        <p:nvSpPr>
          <p:cNvPr id="5" name="Date Placeholder 4"/>
          <p:cNvSpPr>
            <a:spLocks noGrp="1"/>
          </p:cNvSpPr>
          <p:nvPr>
            <p:ph type="dt" sz="half" idx="10"/>
          </p:nvPr>
        </p:nvSpPr>
        <p:spPr/>
        <p:txBody>
          <a:bodyPr/>
          <a:lstStyle/>
          <a:p>
            <a:fld id="{FB722CC9-5A5D-44C4-8098-B7A1F6DF5988}" type="datetimeFigureOut">
              <a:rPr lang="es-ES" smtClean="0"/>
              <a:t>7/3/24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285B110-20C8-4466-BA3E-7E2CC2A94CF3}" type="slidenum">
              <a:rPr lang="es-ES" smtClean="0"/>
              <a:t>‹#›</a:t>
            </a:fld>
            <a:endParaRPr lang="es-ES"/>
          </a:p>
        </p:txBody>
      </p:sp>
    </p:spTree>
    <p:extLst>
      <p:ext uri="{BB962C8B-B14F-4D97-AF65-F5344CB8AC3E}">
        <p14:creationId xmlns:p14="http://schemas.microsoft.com/office/powerpoint/2010/main" val="1956454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s-ES"/>
              <a:t>Editar el estilo de texto del patrón</a:t>
            </a:r>
          </a:p>
        </p:txBody>
      </p:sp>
      <p:sp>
        <p:nvSpPr>
          <p:cNvPr id="5" name="Date Placeholder 4"/>
          <p:cNvSpPr>
            <a:spLocks noGrp="1"/>
          </p:cNvSpPr>
          <p:nvPr>
            <p:ph type="dt" sz="half" idx="10"/>
          </p:nvPr>
        </p:nvSpPr>
        <p:spPr/>
        <p:txBody>
          <a:bodyPr/>
          <a:lstStyle/>
          <a:p>
            <a:fld id="{FB722CC9-5A5D-44C4-8098-B7A1F6DF5988}" type="datetimeFigureOut">
              <a:rPr lang="es-ES" smtClean="0"/>
              <a:t>7/3/24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285B110-20C8-4466-BA3E-7E2CC2A94CF3}" type="slidenum">
              <a:rPr lang="es-ES" smtClean="0"/>
              <a:t>‹#›</a:t>
            </a:fld>
            <a:endParaRPr lang="es-ES"/>
          </a:p>
        </p:txBody>
      </p:sp>
    </p:spTree>
    <p:extLst>
      <p:ext uri="{BB962C8B-B14F-4D97-AF65-F5344CB8AC3E}">
        <p14:creationId xmlns:p14="http://schemas.microsoft.com/office/powerpoint/2010/main" val="663235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FB722CC9-5A5D-44C4-8098-B7A1F6DF5988}" type="datetimeFigureOut">
              <a:rPr lang="es-ES" smtClean="0"/>
              <a:t>7/3/24</a:t>
            </a:fld>
            <a:endParaRPr lang="es-ES"/>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9285B110-20C8-4466-BA3E-7E2CC2A94CF3}" type="slidenum">
              <a:rPr lang="es-ES" smtClean="0"/>
              <a:t>‹#›</a:t>
            </a:fld>
            <a:endParaRPr lang="es-ES"/>
          </a:p>
        </p:txBody>
      </p:sp>
    </p:spTree>
    <p:extLst>
      <p:ext uri="{BB962C8B-B14F-4D97-AF65-F5344CB8AC3E}">
        <p14:creationId xmlns:p14="http://schemas.microsoft.com/office/powerpoint/2010/main" val="9393820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redondeado 4"/>
          <p:cNvSpPr/>
          <p:nvPr/>
        </p:nvSpPr>
        <p:spPr>
          <a:xfrm>
            <a:off x="1168456" y="863632"/>
            <a:ext cx="21489454" cy="4303462"/>
          </a:xfrm>
          <a:prstGeom prst="roundRect">
            <a:avLst/>
          </a:prstGeom>
          <a:solidFill>
            <a:srgbClr val="22A79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ctr"/>
            <a:r>
              <a:rPr lang="es-ES" sz="4800" dirty="0">
                <a:latin typeface="Arial" panose="020B0604020202020204" pitchFamily="34" charset="0"/>
                <a:ea typeface="Microsoft Sans Serif" panose="020B0604020202020204" pitchFamily="34" charset="0"/>
                <a:cs typeface="Arial" panose="020B0604020202020204" pitchFamily="34" charset="0"/>
              </a:rPr>
              <a:t>TITLE</a:t>
            </a:r>
          </a:p>
          <a:p>
            <a:pPr algn="ctr"/>
            <a:r>
              <a:rPr lang="es-ES" sz="4400" dirty="0">
                <a:latin typeface="Microsoft Sans Serif" panose="020B0604020202020204" pitchFamily="34" charset="0"/>
                <a:ea typeface="Microsoft Sans Serif" panose="020B0604020202020204" pitchFamily="34" charset="0"/>
                <a:cs typeface="Microsoft Sans Serif" panose="020B0604020202020204" pitchFamily="34" charset="0"/>
              </a:rPr>
              <a:t>(</a:t>
            </a:r>
            <a:r>
              <a:rPr lang="en-GB" sz="4400" dirty="0"/>
              <a:t>The title should specify the type of initiative involved (e.g. patient information,</a:t>
            </a:r>
            <a:endParaRPr lang="es-ES" sz="4400" dirty="0"/>
          </a:p>
          <a:p>
            <a:pPr algn="ctr"/>
            <a:r>
              <a:rPr lang="en-GB" sz="4400" dirty="0"/>
              <a:t>capacity building, clinical trials recruitment, access campaign etc. and also acknowledge all those involved in the project.)</a:t>
            </a:r>
            <a:endParaRPr lang="es-ES" sz="4400" dirty="0"/>
          </a:p>
          <a:p>
            <a:pPr algn="ctr"/>
            <a:r>
              <a:rPr 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 </a:t>
            </a:r>
          </a:p>
        </p:txBody>
      </p:sp>
      <p:sp>
        <p:nvSpPr>
          <p:cNvPr id="6" name="Rectángulo redondeado 5"/>
          <p:cNvSpPr/>
          <p:nvPr/>
        </p:nvSpPr>
        <p:spPr>
          <a:xfrm>
            <a:off x="1169580" y="5528930"/>
            <a:ext cx="15006591" cy="16416670"/>
          </a:xfrm>
          <a:prstGeom prst="roundRect">
            <a:avLst>
              <a:gd name="adj" fmla="val 5244"/>
            </a:avLst>
          </a:prstGeom>
          <a:solidFill>
            <a:schemeClr val="bg1"/>
          </a:solidFill>
          <a:ln w="76200">
            <a:solidFill>
              <a:srgbClr val="F6A1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4800" b="1" dirty="0">
                <a:solidFill>
                  <a:schemeClr val="tx1">
                    <a:lumMod val="95000"/>
                    <a:lumOff val="5000"/>
                  </a:schemeClr>
                </a:solidFill>
                <a:latin typeface="Microsoft Sans Serif" panose="020B0604020202020204" pitchFamily="34" charset="0"/>
                <a:ea typeface="Microsoft Sans Serif" panose="020B0604020202020204" pitchFamily="34" charset="0"/>
                <a:cs typeface="Microsoft Sans Serif" panose="020B0604020202020204" pitchFamily="34" charset="0"/>
              </a:rPr>
              <a:t>INTRODUCTION &amp; AIMS</a:t>
            </a:r>
            <a:endParaRPr lang="es-ES" sz="4400" b="1" dirty="0">
              <a:solidFill>
                <a:schemeClr val="tx1">
                  <a:lumMod val="95000"/>
                  <a:lumOff val="5000"/>
                </a:schemeClr>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ctr"/>
            <a:r>
              <a:rPr lang="en-GB" sz="4400" dirty="0">
                <a:solidFill>
                  <a:schemeClr val="tx1">
                    <a:lumMod val="65000"/>
                    <a:lumOff val="35000"/>
                  </a:schemeClr>
                </a:solidFill>
              </a:rPr>
              <a:t>(This section should briefly describe the background to the project and why you</a:t>
            </a:r>
            <a:r>
              <a:rPr lang="es-ES" sz="4400" dirty="0">
                <a:solidFill>
                  <a:schemeClr val="tx1">
                    <a:lumMod val="65000"/>
                    <a:lumOff val="35000"/>
                  </a:schemeClr>
                </a:solidFill>
              </a:rPr>
              <a:t> </a:t>
            </a:r>
            <a:r>
              <a:rPr lang="en-GB" sz="4400" dirty="0">
                <a:solidFill>
                  <a:schemeClr val="tx1">
                    <a:lumMod val="65000"/>
                    <a:lumOff val="35000"/>
                  </a:schemeClr>
                </a:solidFill>
              </a:rPr>
              <a:t>decided to undertake the initiative and also </a:t>
            </a:r>
            <a:r>
              <a:rPr lang="en-GB" sz="4400" dirty="0">
                <a:solidFill>
                  <a:srgbClr val="595959"/>
                </a:solidFill>
              </a:rPr>
              <a:t>the project aims and objectives.)</a:t>
            </a:r>
            <a:endParaRPr lang="es-ES" sz="4400" dirty="0">
              <a:solidFill>
                <a:srgbClr val="595959"/>
              </a:solidFill>
            </a:endParaRPr>
          </a:p>
          <a:p>
            <a:pPr algn="ctr"/>
            <a:endParaRPr lang="en-US" sz="4400" dirty="0">
              <a:solidFill>
                <a:srgbClr val="40404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ctr"/>
            <a:endParaRPr lang="es-ES" sz="4400" dirty="0">
              <a:solidFill>
                <a:srgbClr val="40404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7" name="Rectángulo redondeado 6"/>
          <p:cNvSpPr/>
          <p:nvPr/>
        </p:nvSpPr>
        <p:spPr>
          <a:xfrm>
            <a:off x="1169580" y="22510644"/>
            <a:ext cx="15006591" cy="11975299"/>
          </a:xfrm>
          <a:prstGeom prst="roundRect">
            <a:avLst>
              <a:gd name="adj" fmla="val 6965"/>
            </a:avLst>
          </a:prstGeom>
          <a:solidFill>
            <a:schemeClr val="bg1"/>
          </a:solidFill>
          <a:ln w="76200">
            <a:solidFill>
              <a:srgbClr val="FFED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4800" b="1" dirty="0">
                <a:solidFill>
                  <a:srgbClr val="0D0D0D"/>
                </a:solidFill>
                <a:latin typeface="Microsoft Sans Serif" panose="020B0604020202020204" pitchFamily="34" charset="0"/>
                <a:ea typeface="Microsoft Sans Serif" panose="020B0604020202020204" pitchFamily="34" charset="0"/>
                <a:cs typeface="Microsoft Sans Serif" panose="020B0604020202020204" pitchFamily="34" charset="0"/>
              </a:rPr>
              <a:t>METHODOLOGY</a:t>
            </a:r>
            <a:endParaRPr lang="es-ES" sz="4400" b="1" dirty="0">
              <a:solidFill>
                <a:srgbClr val="0D0D0D"/>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ctr"/>
            <a:r>
              <a:rPr lang="en-GB" sz="4400" dirty="0">
                <a:solidFill>
                  <a:srgbClr val="595959"/>
                </a:solidFill>
              </a:rPr>
              <a:t>(This section should provide a brief overview of what you did. Be sure to include the following details:</a:t>
            </a:r>
            <a:endParaRPr lang="es-ES" sz="4400" dirty="0">
              <a:solidFill>
                <a:srgbClr val="595959"/>
              </a:solidFill>
            </a:endParaRPr>
          </a:p>
          <a:p>
            <a:pPr algn="ctr"/>
            <a:r>
              <a:rPr lang="en-GB" sz="4400" dirty="0">
                <a:solidFill>
                  <a:srgbClr val="595959"/>
                </a:solidFill>
              </a:rPr>
              <a:t>• Target audience</a:t>
            </a:r>
            <a:endParaRPr lang="es-ES" sz="4400" dirty="0">
              <a:solidFill>
                <a:srgbClr val="595959"/>
              </a:solidFill>
            </a:endParaRPr>
          </a:p>
          <a:p>
            <a:pPr algn="ctr"/>
            <a:r>
              <a:rPr lang="en-GB" sz="4400" dirty="0">
                <a:solidFill>
                  <a:srgbClr val="595959"/>
                </a:solidFill>
              </a:rPr>
              <a:t>• Tactics employed</a:t>
            </a:r>
            <a:endParaRPr lang="es-ES" sz="4400" dirty="0">
              <a:solidFill>
                <a:srgbClr val="595959"/>
              </a:solidFill>
            </a:endParaRPr>
          </a:p>
          <a:p>
            <a:pPr algn="ctr"/>
            <a:r>
              <a:rPr lang="en-GB" sz="4400" dirty="0">
                <a:solidFill>
                  <a:srgbClr val="595959"/>
                </a:solidFill>
              </a:rPr>
              <a:t>• Resources required (financial, human etc.)</a:t>
            </a:r>
            <a:endParaRPr lang="es-ES" sz="4400" dirty="0">
              <a:solidFill>
                <a:srgbClr val="595959"/>
              </a:solidFill>
            </a:endParaRPr>
          </a:p>
          <a:p>
            <a:pPr algn="ctr"/>
            <a:r>
              <a:rPr lang="en-GB" sz="4400" dirty="0">
                <a:solidFill>
                  <a:srgbClr val="595959"/>
                </a:solidFill>
              </a:rPr>
              <a:t>• Evaluation strategy)</a:t>
            </a:r>
            <a:endParaRPr lang="es-ES" sz="4400" dirty="0">
              <a:solidFill>
                <a:srgbClr val="595959"/>
              </a:solidFill>
            </a:endParaRPr>
          </a:p>
          <a:p>
            <a:pPr algn="ctr"/>
            <a:endParaRPr lang="es-ES" sz="2800" dirty="0">
              <a:solidFill>
                <a:schemeClr val="bg2">
                  <a:lumMod val="50000"/>
                </a:schemeClr>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Rectángulo redondeado 7"/>
          <p:cNvSpPr/>
          <p:nvPr/>
        </p:nvSpPr>
        <p:spPr>
          <a:xfrm>
            <a:off x="16785771" y="5528929"/>
            <a:ext cx="14557238" cy="10198751"/>
          </a:xfrm>
          <a:prstGeom prst="roundRect">
            <a:avLst>
              <a:gd name="adj" fmla="val 4907"/>
            </a:avLst>
          </a:prstGeom>
          <a:solidFill>
            <a:schemeClr val="bg1"/>
          </a:solidFill>
          <a:ln w="762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4800" b="1" dirty="0">
                <a:solidFill>
                  <a:srgbClr val="0D0D0D"/>
                </a:solidFill>
                <a:latin typeface="Microsoft Sans Serif" panose="020B0604020202020204" pitchFamily="34" charset="0"/>
                <a:ea typeface="Microsoft Sans Serif" panose="020B0604020202020204" pitchFamily="34" charset="0"/>
                <a:cs typeface="Microsoft Sans Serif" panose="020B0604020202020204" pitchFamily="34" charset="0"/>
              </a:rPr>
              <a:t>RESULTS</a:t>
            </a:r>
            <a:endParaRPr lang="es-ES" sz="4400" b="1" dirty="0">
              <a:solidFill>
                <a:srgbClr val="0D0D0D"/>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ctr"/>
            <a:r>
              <a:rPr lang="en-GB" sz="4400" dirty="0">
                <a:solidFill>
                  <a:srgbClr val="595959"/>
                </a:solidFill>
              </a:rPr>
              <a:t>(This section should summarize the results achieved and highlight objective measures of success (or failure). </a:t>
            </a:r>
            <a:endParaRPr lang="es-ES" sz="4400" dirty="0">
              <a:solidFill>
                <a:srgbClr val="595959"/>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9" name="Rectángulo redondeado 8"/>
          <p:cNvSpPr/>
          <p:nvPr/>
        </p:nvSpPr>
        <p:spPr>
          <a:xfrm>
            <a:off x="16714354" y="16581120"/>
            <a:ext cx="14557237" cy="22494241"/>
          </a:xfrm>
          <a:prstGeom prst="roundRect">
            <a:avLst>
              <a:gd name="adj" fmla="val 7837"/>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4800" b="1" dirty="0">
                <a:solidFill>
                  <a:srgbClr val="0D0D0D"/>
                </a:solidFill>
                <a:latin typeface="Microsoft Sans Serif" panose="020B0604020202020204" pitchFamily="34" charset="0"/>
                <a:ea typeface="Microsoft Sans Serif" panose="020B0604020202020204" pitchFamily="34" charset="0"/>
                <a:cs typeface="Microsoft Sans Serif" panose="020B0604020202020204" pitchFamily="34" charset="0"/>
              </a:rPr>
              <a:t>CONCLUSIONS</a:t>
            </a:r>
          </a:p>
          <a:p>
            <a:pPr algn="ctr"/>
            <a:r>
              <a:rPr lang="en-GB" sz="4400" dirty="0">
                <a:solidFill>
                  <a:schemeClr val="tx1">
                    <a:lumMod val="65000"/>
                    <a:lumOff val="35000"/>
                  </a:schemeClr>
                </a:solidFill>
              </a:rPr>
              <a:t>(This section should review key learnings (flagging up any pitfalls/challenges experienced during the project and how they were addressed) and provide some take home messages.)</a:t>
            </a:r>
            <a:endParaRPr lang="es-ES" sz="4400" dirty="0">
              <a:solidFill>
                <a:schemeClr val="tx1">
                  <a:lumMod val="65000"/>
                  <a:lumOff val="35000"/>
                </a:schemeClr>
              </a:solidFill>
            </a:endParaRPr>
          </a:p>
          <a:p>
            <a:pPr algn="ctr"/>
            <a:endParaRPr lang="es-ES" sz="2800" dirty="0">
              <a:solidFill>
                <a:srgbClr val="595959"/>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ctr"/>
            <a:endParaRPr lang="es-ES" sz="2800" dirty="0">
              <a:solidFill>
                <a:schemeClr val="bg2">
                  <a:lumMod val="50000"/>
                </a:schemeClr>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0" name="Rectángulo redondeado 9"/>
          <p:cNvSpPr/>
          <p:nvPr/>
        </p:nvSpPr>
        <p:spPr>
          <a:xfrm>
            <a:off x="1169579" y="35050986"/>
            <a:ext cx="15006591" cy="4024375"/>
          </a:xfrm>
          <a:prstGeom prst="roundRect">
            <a:avLst>
              <a:gd name="adj" fmla="val 19178"/>
            </a:avLst>
          </a:prstGeom>
          <a:solidFill>
            <a:schemeClr val="bg1"/>
          </a:solidFill>
          <a:ln w="76200">
            <a:solidFill>
              <a:srgbClr val="0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4800" b="1" dirty="0">
                <a:solidFill>
                  <a:srgbClr val="0D0D0D"/>
                </a:solidFill>
                <a:latin typeface="Microsoft Sans Serif" panose="020B0604020202020204" pitchFamily="34" charset="0"/>
                <a:ea typeface="Microsoft Sans Serif" panose="020B0604020202020204" pitchFamily="34" charset="0"/>
                <a:cs typeface="Microsoft Sans Serif" panose="020B0604020202020204" pitchFamily="34" charset="0"/>
              </a:rPr>
              <a:t>REFERENCES</a:t>
            </a:r>
          </a:p>
          <a:p>
            <a:pPr algn="ctr"/>
            <a:r>
              <a:rPr lang="es-ES" sz="4400" dirty="0">
                <a:solidFill>
                  <a:srgbClr val="595959"/>
                </a:solidFill>
                <a:ea typeface="Microsoft Sans Serif" panose="020B0604020202020204" pitchFamily="34" charset="0"/>
                <a:cs typeface="Microsoft Sans Serif" panose="020B0604020202020204" pitchFamily="34" charset="0"/>
              </a:rPr>
              <a:t>(</a:t>
            </a:r>
            <a:r>
              <a:rPr lang="en-GB" sz="4400" dirty="0">
                <a:solidFill>
                  <a:srgbClr val="595959"/>
                </a:solidFill>
                <a:ea typeface="Microsoft Sans Serif" panose="020B0604020202020204" pitchFamily="34" charset="0"/>
                <a:cs typeface="Microsoft Sans Serif" panose="020B0604020202020204" pitchFamily="34" charset="0"/>
              </a:rPr>
              <a:t>This section should be completed if you cite other peoples work in your poster, unless you inserted an abbreviated reference directly into the text)</a:t>
            </a:r>
          </a:p>
        </p:txBody>
      </p:sp>
      <p:sp>
        <p:nvSpPr>
          <p:cNvPr id="15" name="Rectángulo redondeado 14"/>
          <p:cNvSpPr/>
          <p:nvPr/>
        </p:nvSpPr>
        <p:spPr>
          <a:xfrm>
            <a:off x="23165934" y="1016037"/>
            <a:ext cx="8179201" cy="3860941"/>
          </a:xfrm>
          <a:prstGeom prst="roundRect">
            <a:avLst/>
          </a:prstGeom>
          <a:pattFill prst="ltVert">
            <a:fgClr>
              <a:srgbClr val="22A79E"/>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4800" b="1" dirty="0">
                <a:solidFill>
                  <a:schemeClr val="bg2">
                    <a:lumMod val="50000"/>
                  </a:schemeClr>
                </a:solidFill>
                <a:latin typeface="Microsoft Sans Serif" panose="020B0604020202020204" pitchFamily="34" charset="0"/>
                <a:ea typeface="Microsoft Sans Serif" panose="020B0604020202020204" pitchFamily="34" charset="0"/>
                <a:cs typeface="Microsoft Sans Serif" panose="020B0604020202020204" pitchFamily="34" charset="0"/>
              </a:rPr>
              <a:t>ORGANIZATION LOGO</a:t>
            </a:r>
          </a:p>
        </p:txBody>
      </p:sp>
      <p:pic>
        <p:nvPicPr>
          <p:cNvPr id="16" name="Picture 15">
            <a:extLst>
              <a:ext uri="{FF2B5EF4-FFF2-40B4-BE49-F238E27FC236}">
                <a16:creationId xmlns:a16="http://schemas.microsoft.com/office/drawing/2014/main" id="{C3644888-61F9-A94C-9FB0-E84B479014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38000" y="39882565"/>
            <a:ext cx="9839822" cy="2733969"/>
          </a:xfrm>
          <a:prstGeom prst="rect">
            <a:avLst/>
          </a:prstGeom>
        </p:spPr>
      </p:pic>
      <p:pic>
        <p:nvPicPr>
          <p:cNvPr id="17" name="Picture 16">
            <a:extLst>
              <a:ext uri="{FF2B5EF4-FFF2-40B4-BE49-F238E27FC236}">
                <a16:creationId xmlns:a16="http://schemas.microsoft.com/office/drawing/2014/main" id="{86D4EB14-1FA0-1D49-B080-613EBA8EDB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18946" y="39485921"/>
            <a:ext cx="8442343" cy="3365027"/>
          </a:xfrm>
          <a:prstGeom prst="rect">
            <a:avLst/>
          </a:prstGeom>
        </p:spPr>
      </p:pic>
    </p:spTree>
    <p:extLst>
      <p:ext uri="{BB962C8B-B14F-4D97-AF65-F5344CB8AC3E}">
        <p14:creationId xmlns:p14="http://schemas.microsoft.com/office/powerpoint/2010/main" val="411763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82581" y="4531685"/>
            <a:ext cx="30234126" cy="4572168"/>
          </a:xfrm>
        </p:spPr>
        <p:txBody>
          <a:bodyPr>
            <a:normAutofit fontScale="90000"/>
          </a:bodyPr>
          <a:lstStyle/>
          <a:p>
            <a:pPr algn="ctr"/>
            <a:br>
              <a:rPr lang="en-US" sz="11700" dirty="0">
                <a:solidFill>
                  <a:srgbClr val="283384"/>
                </a:solidFill>
                <a:latin typeface="Arial" panose="020B0604020202020204" pitchFamily="34" charset="0"/>
                <a:cs typeface="Arial" panose="020B0604020202020204" pitchFamily="34" charset="0"/>
              </a:rPr>
            </a:br>
            <a:r>
              <a:rPr lang="en-US" sz="8800" b="1" dirty="0">
                <a:solidFill>
                  <a:srgbClr val="283384"/>
                </a:solidFill>
                <a:latin typeface="Arial" panose="020B0604020202020204" pitchFamily="34" charset="0"/>
                <a:cs typeface="Arial" panose="020B0604020202020204" pitchFamily="34" charset="0"/>
              </a:rPr>
              <a:t>INSTRUCTIONS FOR EU-PFF Pulmonary Fibrosis Patient Summit 2024 POSTERS</a:t>
            </a:r>
            <a:br>
              <a:rPr lang="es-ES" sz="11700" b="1" i="1" dirty="0">
                <a:solidFill>
                  <a:srgbClr val="283384"/>
                </a:solidFill>
                <a:latin typeface="Arial" panose="020B0604020202020204" pitchFamily="34" charset="0"/>
                <a:cs typeface="Arial" panose="020B0604020202020204" pitchFamily="34" charset="0"/>
              </a:rPr>
            </a:br>
            <a:endParaRPr lang="en-US" sz="11700" b="1" i="1" dirty="0">
              <a:solidFill>
                <a:srgbClr val="283384"/>
              </a:solidFill>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2227451" y="8375974"/>
            <a:ext cx="27944386" cy="29156620"/>
          </a:xfrm>
        </p:spPr>
        <p:txBody>
          <a:bodyPr>
            <a:noAutofit/>
          </a:bodyPr>
          <a:lstStyle/>
          <a:p>
            <a:pPr marL="0" indent="0" algn="ctr">
              <a:buNone/>
            </a:pPr>
            <a:r>
              <a:rPr lang="es-ES" sz="6600" b="1" dirty="0">
                <a:solidFill>
                  <a:srgbClr val="404040"/>
                </a:solidFill>
                <a:latin typeface="Arial" panose="020B0604020202020204" pitchFamily="34" charset="0"/>
                <a:cs typeface="Arial" panose="020B0604020202020204" pitchFamily="34" charset="0"/>
              </a:rPr>
              <a:t>REGARDING STYLE</a:t>
            </a:r>
          </a:p>
          <a:p>
            <a:pPr marL="0" indent="0" algn="ctr">
              <a:buNone/>
            </a:pPr>
            <a:endParaRPr lang="es-ES" sz="6600" b="1" dirty="0">
              <a:solidFill>
                <a:srgbClr val="404040"/>
              </a:solidFill>
              <a:latin typeface="Arial" panose="020B0604020202020204" pitchFamily="34" charset="0"/>
              <a:cs typeface="Arial" panose="020B0604020202020204" pitchFamily="34" charset="0"/>
            </a:endParaRPr>
          </a:p>
          <a:p>
            <a:pPr algn="just"/>
            <a:r>
              <a:rPr lang="en-GB" sz="6600" dirty="0">
                <a:solidFill>
                  <a:srgbClr val="404040"/>
                </a:solidFill>
                <a:latin typeface="Arial" panose="020B0604020202020204" pitchFamily="34" charset="0"/>
                <a:cs typeface="Arial" panose="020B0604020202020204" pitchFamily="34" charset="0"/>
              </a:rPr>
              <a:t>Size of the poster template: </a:t>
            </a:r>
            <a:r>
              <a:rPr lang="en-GB" sz="6600" b="1" dirty="0">
                <a:solidFill>
                  <a:srgbClr val="404040"/>
                </a:solidFill>
                <a:latin typeface="Arial" panose="020B0604020202020204" pitchFamily="34" charset="0"/>
                <a:cs typeface="Arial" panose="020B0604020202020204" pitchFamily="34" charset="0"/>
              </a:rPr>
              <a:t>A1: 59 x 84 cm</a:t>
            </a:r>
          </a:p>
          <a:p>
            <a:pPr algn="just"/>
            <a:r>
              <a:rPr lang="en-GB" sz="6600" dirty="0">
                <a:solidFill>
                  <a:srgbClr val="404040"/>
                </a:solidFill>
                <a:latin typeface="Arial" panose="020B0604020202020204" pitchFamily="34" charset="0"/>
                <a:cs typeface="Arial" panose="020B0604020202020204" pitchFamily="34" charset="0"/>
              </a:rPr>
              <a:t>You can use this poster template or you can have your own design. Be creative as you like!</a:t>
            </a:r>
          </a:p>
          <a:p>
            <a:pPr algn="just"/>
            <a:r>
              <a:rPr lang="en-GB" sz="6600" dirty="0">
                <a:solidFill>
                  <a:srgbClr val="404040"/>
                </a:solidFill>
                <a:latin typeface="Arial" panose="020B0604020202020204" pitchFamily="34" charset="0"/>
                <a:cs typeface="Arial" panose="020B0604020202020204" pitchFamily="34" charset="0"/>
              </a:rPr>
              <a:t>Use at least 36 point font for your text  and at least 48 point font for the title. Your font style should be legible also. </a:t>
            </a:r>
          </a:p>
          <a:p>
            <a:pPr algn="just"/>
            <a:r>
              <a:rPr lang="en-GB" sz="6600" dirty="0">
                <a:solidFill>
                  <a:srgbClr val="404040"/>
                </a:solidFill>
                <a:latin typeface="Arial" panose="020B0604020202020204" pitchFamily="34" charset="0"/>
                <a:cs typeface="Arial" panose="020B0604020202020204" pitchFamily="34" charset="0"/>
              </a:rPr>
              <a:t>We recommend to use images, tables, photos or graphs. Minimum recommended size is 300 dpi.</a:t>
            </a:r>
          </a:p>
          <a:p>
            <a:pPr lvl="0" algn="just"/>
            <a:r>
              <a:rPr lang="en-GB" sz="6600" dirty="0">
                <a:solidFill>
                  <a:srgbClr val="404040"/>
                </a:solidFill>
                <a:latin typeface="Arial" panose="020B0604020202020204" pitchFamily="34" charset="0"/>
                <a:cs typeface="Arial" panose="020B0604020202020204" pitchFamily="34" charset="0"/>
              </a:rPr>
              <a:t>Remember that viewers will typically expect information to flow from left to right and from top to bottom. Use arrows, pointing hands, numbers, or letters to help clarify the sequence or flow of the poster.</a:t>
            </a:r>
          </a:p>
          <a:p>
            <a:pPr lvl="0" algn="just"/>
            <a:r>
              <a:rPr lang="en-GB" sz="6600" dirty="0">
                <a:solidFill>
                  <a:srgbClr val="404040"/>
                </a:solidFill>
                <a:latin typeface="Arial" panose="020B0604020202020204" pitchFamily="34" charset="0"/>
                <a:cs typeface="Arial" panose="020B0604020202020204" pitchFamily="34" charset="0"/>
              </a:rPr>
              <a:t>Use headings and subheadings to label your information.</a:t>
            </a:r>
          </a:p>
          <a:p>
            <a:pPr algn="just"/>
            <a:r>
              <a:rPr lang="en-GB" sz="6600" dirty="0">
                <a:solidFill>
                  <a:srgbClr val="404040"/>
                </a:solidFill>
                <a:latin typeface="Arial" panose="020B0604020202020204" pitchFamily="34" charset="0"/>
                <a:cs typeface="Arial" panose="020B0604020202020204" pitchFamily="34" charset="0"/>
              </a:rPr>
              <a:t>If you have the content but need some help with the final design, the EU-PFF secretariat (</a:t>
            </a:r>
            <a:r>
              <a:rPr lang="en-GB" sz="6600" dirty="0" err="1">
                <a:solidFill>
                  <a:srgbClr val="404040"/>
                </a:solidFill>
                <a:latin typeface="Arial" panose="020B0604020202020204" pitchFamily="34" charset="0"/>
                <a:cs typeface="Arial" panose="020B0604020202020204" pitchFamily="34" charset="0"/>
              </a:rPr>
              <a:t>pfpatientsummit@eu-pff.org</a:t>
            </a:r>
            <a:r>
              <a:rPr lang="en-GB" sz="6600" dirty="0">
                <a:solidFill>
                  <a:srgbClr val="404040"/>
                </a:solidFill>
                <a:latin typeface="Arial" panose="020B0604020202020204" pitchFamily="34" charset="0"/>
                <a:cs typeface="Arial" panose="020B0604020202020204" pitchFamily="34" charset="0"/>
              </a:rPr>
              <a:t>) can help. </a:t>
            </a:r>
          </a:p>
          <a:p>
            <a:pPr lvl="0"/>
            <a:endParaRPr lang="en-GB" sz="6600" dirty="0">
              <a:solidFill>
                <a:srgbClr val="404040"/>
              </a:solidFill>
              <a:latin typeface="Arial" panose="020B0604020202020204" pitchFamily="34" charset="0"/>
              <a:cs typeface="Arial" panose="020B0604020202020204" pitchFamily="34" charset="0"/>
            </a:endParaRPr>
          </a:p>
          <a:p>
            <a:pPr marL="0" indent="0" algn="ctr">
              <a:buNone/>
            </a:pPr>
            <a:r>
              <a:rPr lang="en-GB" sz="6600" b="1" dirty="0">
                <a:solidFill>
                  <a:srgbClr val="404040"/>
                </a:solidFill>
                <a:latin typeface="Arial" panose="020B0604020202020204" pitchFamily="34" charset="0"/>
                <a:cs typeface="Arial" panose="020B0604020202020204" pitchFamily="34" charset="0"/>
              </a:rPr>
              <a:t>REGARDING CONTENT</a:t>
            </a:r>
          </a:p>
          <a:p>
            <a:pPr marL="0" indent="0" algn="ctr">
              <a:buNone/>
            </a:pPr>
            <a:endParaRPr lang="en-GB" sz="6600" b="1" dirty="0">
              <a:solidFill>
                <a:srgbClr val="404040"/>
              </a:solidFill>
              <a:latin typeface="Arial" panose="020B0604020202020204" pitchFamily="34" charset="0"/>
              <a:cs typeface="Arial" panose="020B0604020202020204" pitchFamily="34" charset="0"/>
            </a:endParaRPr>
          </a:p>
          <a:p>
            <a:pPr algn="just"/>
            <a:r>
              <a:rPr lang="en-GB" sz="6600" dirty="0">
                <a:solidFill>
                  <a:srgbClr val="404040"/>
                </a:solidFill>
                <a:latin typeface="Arial" panose="020B0604020202020204" pitchFamily="34" charset="0"/>
                <a:cs typeface="Arial" panose="020B0604020202020204" pitchFamily="34" charset="0"/>
              </a:rPr>
              <a:t>You can present an activity, project, initiative (can include fundraising and awareness activities) from 2022-2023 developed by your patient organization.</a:t>
            </a:r>
          </a:p>
          <a:p>
            <a:endParaRPr lang="es-ES" sz="6600" dirty="0">
              <a:solidFill>
                <a:srgbClr val="595959"/>
              </a:solidFill>
              <a:latin typeface="Arial" panose="020B0604020202020204" pitchFamily="34" charset="0"/>
              <a:cs typeface="Arial" panose="020B0604020202020204" pitchFamily="34" charset="0"/>
            </a:endParaRPr>
          </a:p>
          <a:p>
            <a:pPr marL="0" indent="0" algn="ctr">
              <a:buNone/>
            </a:pPr>
            <a:r>
              <a:rPr lang="en-GB" sz="6600" b="1" dirty="0">
                <a:solidFill>
                  <a:srgbClr val="404040"/>
                </a:solidFill>
                <a:latin typeface="Arial" panose="020B0604020202020204" pitchFamily="34" charset="0"/>
                <a:cs typeface="Arial" panose="020B0604020202020204" pitchFamily="34" charset="0"/>
              </a:rPr>
              <a:t>PRINTING</a:t>
            </a:r>
          </a:p>
          <a:p>
            <a:pPr marL="0" indent="0" algn="ctr">
              <a:buNone/>
            </a:pPr>
            <a:endParaRPr lang="en-GB" sz="6600" b="1" dirty="0">
              <a:solidFill>
                <a:srgbClr val="404040"/>
              </a:solidFill>
              <a:latin typeface="Arial" panose="020B0604020202020204" pitchFamily="34" charset="0"/>
              <a:cs typeface="Arial" panose="020B0604020202020204" pitchFamily="34" charset="0"/>
            </a:endParaRPr>
          </a:p>
          <a:p>
            <a:pPr algn="just">
              <a:lnSpc>
                <a:spcPct val="100000"/>
              </a:lnSpc>
            </a:pPr>
            <a:r>
              <a:rPr lang="en-US" sz="6600" dirty="0">
                <a:solidFill>
                  <a:srgbClr val="404040"/>
                </a:solidFill>
                <a:latin typeface="Arial" panose="020B0604020202020204" pitchFamily="34" charset="0"/>
                <a:cs typeface="Arial" panose="020B0604020202020204" pitchFamily="34" charset="0"/>
              </a:rPr>
              <a:t>You should bring your poster printed to the Summit there will not be opportunity to print at venue.</a:t>
            </a:r>
            <a:endParaRPr lang="en-GB" sz="6600" dirty="0">
              <a:solidFill>
                <a:srgbClr val="404040"/>
              </a:solidFill>
              <a:latin typeface="Arial" panose="020B0604020202020204" pitchFamily="34" charset="0"/>
              <a:cs typeface="Arial" panose="020B0604020202020204" pitchFamily="34" charset="0"/>
            </a:endParaRPr>
          </a:p>
          <a:p>
            <a:pPr algn="just">
              <a:lnSpc>
                <a:spcPct val="100000"/>
              </a:lnSpc>
            </a:pPr>
            <a:r>
              <a:rPr lang="en-GB" sz="6600" dirty="0">
                <a:solidFill>
                  <a:srgbClr val="404040"/>
                </a:solidFill>
                <a:latin typeface="Arial" panose="020B0604020202020204" pitchFamily="34" charset="0"/>
                <a:cs typeface="Arial" panose="020B0604020202020204" pitchFamily="34" charset="0"/>
              </a:rPr>
              <a:t>Alternatively, you can provide us with your final poster by </a:t>
            </a:r>
            <a:r>
              <a:rPr lang="en-GB" sz="6600" u="sng" dirty="0">
                <a:solidFill>
                  <a:srgbClr val="404040"/>
                </a:solidFill>
                <a:latin typeface="Arial" panose="020B0604020202020204" pitchFamily="34" charset="0"/>
                <a:cs typeface="Arial" panose="020B0604020202020204" pitchFamily="34" charset="0"/>
              </a:rPr>
              <a:t>31</a:t>
            </a:r>
            <a:r>
              <a:rPr lang="en-GB" sz="6600" u="sng" baseline="30000" dirty="0">
                <a:solidFill>
                  <a:srgbClr val="404040"/>
                </a:solidFill>
                <a:latin typeface="Arial" panose="020B0604020202020204" pitchFamily="34" charset="0"/>
                <a:cs typeface="Arial" panose="020B0604020202020204" pitchFamily="34" charset="0"/>
              </a:rPr>
              <a:t>st</a:t>
            </a:r>
            <a:r>
              <a:rPr lang="en-GB" sz="6600" u="sng" dirty="0">
                <a:solidFill>
                  <a:srgbClr val="404040"/>
                </a:solidFill>
                <a:latin typeface="Arial" panose="020B0604020202020204" pitchFamily="34" charset="0"/>
                <a:cs typeface="Arial" panose="020B0604020202020204" pitchFamily="34" charset="0"/>
              </a:rPr>
              <a:t> of March, 2024 </a:t>
            </a:r>
            <a:r>
              <a:rPr lang="en-GB" sz="6600" dirty="0">
                <a:solidFill>
                  <a:srgbClr val="404040"/>
                </a:solidFill>
                <a:latin typeface="Arial" panose="020B0604020202020204" pitchFamily="34" charset="0"/>
                <a:cs typeface="Arial" panose="020B0604020202020204" pitchFamily="34" charset="0"/>
              </a:rPr>
              <a:t>and we will print it and bring it to the Summit for you.</a:t>
            </a:r>
          </a:p>
          <a:p>
            <a:endParaRPr lang="es-ES" sz="6600" dirty="0">
              <a:solidFill>
                <a:srgbClr val="595959"/>
              </a:solidFill>
              <a:latin typeface="Arial" panose="020B0604020202020204" pitchFamily="34" charset="0"/>
              <a:cs typeface="Arial" panose="020B0604020202020204" pitchFamily="34" charset="0"/>
            </a:endParaRPr>
          </a:p>
          <a:p>
            <a:endParaRPr lang="es-ES" sz="6600" dirty="0">
              <a:solidFill>
                <a:srgbClr val="595959"/>
              </a:solidFill>
              <a:latin typeface="Arial" panose="020B0604020202020204" pitchFamily="34" charset="0"/>
              <a:cs typeface="Arial" panose="020B0604020202020204" pitchFamily="34" charset="0"/>
            </a:endParaRPr>
          </a:p>
          <a:p>
            <a:endParaRPr lang="es-ES" sz="6600" dirty="0">
              <a:latin typeface="Arial" panose="020B0604020202020204" pitchFamily="34" charset="0"/>
              <a:cs typeface="Arial" panose="020B0604020202020204" pitchFamily="34" charset="0"/>
            </a:endParaRPr>
          </a:p>
        </p:txBody>
      </p:sp>
      <p:pic>
        <p:nvPicPr>
          <p:cNvPr id="12" name="Picture 11">
            <a:extLst>
              <a:ext uri="{FF2B5EF4-FFF2-40B4-BE49-F238E27FC236}">
                <a16:creationId xmlns:a16="http://schemas.microsoft.com/office/drawing/2014/main" id="{847A4434-8D19-DE46-BC94-64E05EB2A0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33912" y="651865"/>
            <a:ext cx="13482795" cy="3746159"/>
          </a:xfrm>
          <a:prstGeom prst="rect">
            <a:avLst/>
          </a:prstGeom>
        </p:spPr>
      </p:pic>
      <p:pic>
        <p:nvPicPr>
          <p:cNvPr id="13" name="Picture 12">
            <a:extLst>
              <a:ext uri="{FF2B5EF4-FFF2-40B4-BE49-F238E27FC236}">
                <a16:creationId xmlns:a16="http://schemas.microsoft.com/office/drawing/2014/main" id="{4253BAD4-89A4-B541-8040-F131B9274C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2581" y="386220"/>
            <a:ext cx="10731467" cy="4277447"/>
          </a:xfrm>
          <a:prstGeom prst="rect">
            <a:avLst/>
          </a:prstGeom>
        </p:spPr>
      </p:pic>
    </p:spTree>
    <p:extLst>
      <p:ext uri="{BB962C8B-B14F-4D97-AF65-F5344CB8AC3E}">
        <p14:creationId xmlns:p14="http://schemas.microsoft.com/office/powerpoint/2010/main" val="4039653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marL="0" indent="0" algn="ctr">
              <a:buNone/>
            </a:pPr>
            <a:r>
              <a:rPr lang="en-US" sz="6600" b="1" dirty="0">
                <a:solidFill>
                  <a:srgbClr val="404040"/>
                </a:solidFill>
                <a:latin typeface="Arial" panose="020B0604020202020204" pitchFamily="34" charset="0"/>
                <a:cs typeface="Arial" panose="020B0604020202020204" pitchFamily="34" charset="0"/>
              </a:rPr>
              <a:t>A GOOD POSTER SHOULD BE:</a:t>
            </a:r>
          </a:p>
          <a:p>
            <a:pPr marL="0" indent="0" algn="ctr">
              <a:buNone/>
            </a:pPr>
            <a:endParaRPr lang="en-US" sz="6600" b="1" dirty="0">
              <a:solidFill>
                <a:srgbClr val="595959"/>
              </a:solidFill>
              <a:latin typeface="Arial" panose="020B0604020202020204" pitchFamily="34" charset="0"/>
              <a:cs typeface="Arial" panose="020B0604020202020204" pitchFamily="34" charset="0"/>
            </a:endParaRPr>
          </a:p>
          <a:p>
            <a:pPr algn="just"/>
            <a:r>
              <a:rPr lang="en-GB" sz="6600" b="1" i="1" dirty="0">
                <a:solidFill>
                  <a:schemeClr val="tx1">
                    <a:lumMod val="75000"/>
                    <a:lumOff val="25000"/>
                  </a:schemeClr>
                </a:solidFill>
                <a:latin typeface="Arial" panose="020B0604020202020204" pitchFamily="34" charset="0"/>
                <a:cs typeface="Arial" panose="020B0604020202020204" pitchFamily="34" charset="0"/>
              </a:rPr>
              <a:t>Readable</a:t>
            </a:r>
            <a:r>
              <a:rPr lang="en-US" sz="6600" dirty="0">
                <a:solidFill>
                  <a:schemeClr val="tx1">
                    <a:lumMod val="75000"/>
                    <a:lumOff val="25000"/>
                  </a:schemeClr>
                </a:solidFill>
                <a:latin typeface="Arial" panose="020B0604020202020204" pitchFamily="34" charset="0"/>
                <a:cs typeface="Arial" panose="020B0604020202020204" pitchFamily="34" charset="0"/>
              </a:rPr>
              <a:t>. </a:t>
            </a:r>
            <a:r>
              <a:rPr lang="en-GB" sz="6600" dirty="0">
                <a:solidFill>
                  <a:schemeClr val="tx1">
                    <a:lumMod val="75000"/>
                    <a:lumOff val="25000"/>
                  </a:schemeClr>
                </a:solidFill>
                <a:latin typeface="Arial" panose="020B0604020202020204" pitchFamily="34" charset="0"/>
                <a:cs typeface="Arial" panose="020B0604020202020204" pitchFamily="34" charset="0"/>
              </a:rPr>
              <a:t>Readability is a measure of how easy it is to understand the ideas and messages presented in the poster. If the text has lots of grammatical errors and misspellings, or contains complex or long sentences, it will be more difficult to understand.</a:t>
            </a:r>
            <a:endParaRPr lang="en-US" sz="6600" dirty="0">
              <a:solidFill>
                <a:schemeClr val="tx1">
                  <a:lumMod val="75000"/>
                  <a:lumOff val="25000"/>
                </a:schemeClr>
              </a:solidFill>
              <a:latin typeface="Arial" panose="020B0604020202020204" pitchFamily="34" charset="0"/>
              <a:cs typeface="Arial" panose="020B0604020202020204" pitchFamily="34" charset="0"/>
            </a:endParaRPr>
          </a:p>
          <a:p>
            <a:pPr marL="0" indent="0" algn="just">
              <a:buNone/>
            </a:pPr>
            <a:endParaRPr lang="en-US" sz="6600" dirty="0">
              <a:solidFill>
                <a:schemeClr val="tx1">
                  <a:lumMod val="75000"/>
                  <a:lumOff val="25000"/>
                </a:schemeClr>
              </a:solidFill>
              <a:latin typeface="Arial" panose="020B0604020202020204" pitchFamily="34" charset="0"/>
              <a:cs typeface="Arial" panose="020B0604020202020204" pitchFamily="34" charset="0"/>
            </a:endParaRPr>
          </a:p>
          <a:p>
            <a:pPr algn="just"/>
            <a:r>
              <a:rPr lang="en-GB" sz="6600" b="1" i="1" dirty="0">
                <a:solidFill>
                  <a:schemeClr val="tx1">
                    <a:lumMod val="75000"/>
                    <a:lumOff val="25000"/>
                  </a:schemeClr>
                </a:solidFill>
                <a:latin typeface="Arial" panose="020B0604020202020204" pitchFamily="34" charset="0"/>
                <a:cs typeface="Arial" panose="020B0604020202020204" pitchFamily="34" charset="0"/>
              </a:rPr>
              <a:t>Legible</a:t>
            </a:r>
            <a:r>
              <a:rPr lang="en-US" sz="6600" dirty="0">
                <a:solidFill>
                  <a:schemeClr val="tx1">
                    <a:lumMod val="75000"/>
                    <a:lumOff val="25000"/>
                  </a:schemeClr>
                </a:solidFill>
                <a:latin typeface="Arial" panose="020B0604020202020204" pitchFamily="34" charset="0"/>
                <a:cs typeface="Arial" panose="020B0604020202020204" pitchFamily="34" charset="0"/>
              </a:rPr>
              <a:t>. </a:t>
            </a:r>
            <a:r>
              <a:rPr lang="en-GB" sz="6600" dirty="0">
                <a:solidFill>
                  <a:schemeClr val="tx1">
                    <a:lumMod val="75000"/>
                    <a:lumOff val="25000"/>
                  </a:schemeClr>
                </a:solidFill>
                <a:latin typeface="Arial" panose="020B0604020202020204" pitchFamily="34" charset="0"/>
                <a:cs typeface="Arial" panose="020B0604020202020204" pitchFamily="34" charset="0"/>
              </a:rPr>
              <a:t>The text should be easy to read. A common error in poster presentations is use</a:t>
            </a:r>
            <a:r>
              <a:rPr lang="en-US" sz="6600" dirty="0">
                <a:solidFill>
                  <a:schemeClr val="tx1">
                    <a:lumMod val="75000"/>
                    <a:lumOff val="25000"/>
                  </a:schemeClr>
                </a:solidFill>
                <a:latin typeface="Arial" panose="020B0604020202020204" pitchFamily="34" charset="0"/>
                <a:cs typeface="Arial" panose="020B0604020202020204" pitchFamily="34" charset="0"/>
              </a:rPr>
              <a:t> </a:t>
            </a:r>
            <a:r>
              <a:rPr lang="en-GB" sz="6600" dirty="0">
                <a:solidFill>
                  <a:schemeClr val="tx1">
                    <a:lumMod val="75000"/>
                    <a:lumOff val="25000"/>
                  </a:schemeClr>
                </a:solidFill>
                <a:latin typeface="Arial" panose="020B0604020202020204" pitchFamily="34" charset="0"/>
                <a:cs typeface="Arial" panose="020B0604020202020204" pitchFamily="34" charset="0"/>
              </a:rPr>
              <a:t>of fonts that are too small to be read from 1‐2 meters away, a typical distance for reading a poster.</a:t>
            </a:r>
            <a:endParaRPr lang="en-US" sz="6600" dirty="0">
              <a:solidFill>
                <a:schemeClr val="tx1">
                  <a:lumMod val="75000"/>
                  <a:lumOff val="25000"/>
                </a:schemeClr>
              </a:solidFill>
              <a:latin typeface="Arial" panose="020B0604020202020204" pitchFamily="34" charset="0"/>
              <a:cs typeface="Arial" panose="020B0604020202020204" pitchFamily="34" charset="0"/>
            </a:endParaRPr>
          </a:p>
          <a:p>
            <a:pPr marL="0" indent="0" algn="just">
              <a:buNone/>
            </a:pPr>
            <a:endParaRPr lang="en-US" sz="6600" dirty="0">
              <a:solidFill>
                <a:schemeClr val="tx1">
                  <a:lumMod val="75000"/>
                  <a:lumOff val="25000"/>
                </a:schemeClr>
              </a:solidFill>
              <a:latin typeface="Arial" panose="020B0604020202020204" pitchFamily="34" charset="0"/>
              <a:cs typeface="Arial" panose="020B0604020202020204" pitchFamily="34" charset="0"/>
            </a:endParaRPr>
          </a:p>
          <a:p>
            <a:pPr algn="just"/>
            <a:r>
              <a:rPr lang="en-GB" sz="6600" b="1" i="1" dirty="0">
                <a:solidFill>
                  <a:schemeClr val="tx1">
                    <a:lumMod val="75000"/>
                    <a:lumOff val="25000"/>
                  </a:schemeClr>
                </a:solidFill>
                <a:latin typeface="Arial" panose="020B0604020202020204" pitchFamily="34" charset="0"/>
                <a:cs typeface="Arial" panose="020B0604020202020204" pitchFamily="34" charset="0"/>
              </a:rPr>
              <a:t>Well organized</a:t>
            </a:r>
            <a:r>
              <a:rPr lang="en-US" sz="6600" dirty="0">
                <a:solidFill>
                  <a:schemeClr val="tx1">
                    <a:lumMod val="75000"/>
                    <a:lumOff val="25000"/>
                  </a:schemeClr>
                </a:solidFill>
                <a:latin typeface="Arial" panose="020B0604020202020204" pitchFamily="34" charset="0"/>
                <a:cs typeface="Arial" panose="020B0604020202020204" pitchFamily="34" charset="0"/>
              </a:rPr>
              <a:t>. </a:t>
            </a:r>
            <a:r>
              <a:rPr lang="en-GB" sz="6600" dirty="0">
                <a:solidFill>
                  <a:schemeClr val="tx1">
                    <a:lumMod val="75000"/>
                    <a:lumOff val="25000"/>
                  </a:schemeClr>
                </a:solidFill>
                <a:latin typeface="Arial" panose="020B0604020202020204" pitchFamily="34" charset="0"/>
                <a:cs typeface="Arial" panose="020B0604020202020204" pitchFamily="34" charset="0"/>
              </a:rPr>
              <a:t>Spatial organization makes the difference between reaching 95% rather than just 5% of your audience: the poster should flow in a logical format – this means that the reader will not have to search out information and can spend more time learning about the initiative.</a:t>
            </a:r>
            <a:endParaRPr lang="en-US" sz="6600" dirty="0">
              <a:solidFill>
                <a:schemeClr val="tx1">
                  <a:lumMod val="75000"/>
                  <a:lumOff val="25000"/>
                </a:schemeClr>
              </a:solidFill>
              <a:latin typeface="Arial" panose="020B0604020202020204" pitchFamily="34" charset="0"/>
              <a:cs typeface="Arial" panose="020B0604020202020204" pitchFamily="34" charset="0"/>
            </a:endParaRPr>
          </a:p>
          <a:p>
            <a:pPr marL="0" indent="0" algn="just">
              <a:buNone/>
            </a:pPr>
            <a:r>
              <a:rPr lang="en-GB" sz="6600" b="1" i="1" dirty="0">
                <a:solidFill>
                  <a:schemeClr val="tx1">
                    <a:lumMod val="75000"/>
                    <a:lumOff val="25000"/>
                  </a:schemeClr>
                </a:solidFill>
                <a:latin typeface="Arial" panose="020B0604020202020204" pitchFamily="34" charset="0"/>
                <a:cs typeface="Arial" panose="020B0604020202020204" pitchFamily="34" charset="0"/>
              </a:rPr>
              <a:t> </a:t>
            </a:r>
            <a:endParaRPr lang="en-US" sz="6600" dirty="0">
              <a:solidFill>
                <a:schemeClr val="tx1">
                  <a:lumMod val="75000"/>
                  <a:lumOff val="25000"/>
                </a:schemeClr>
              </a:solidFill>
              <a:latin typeface="Arial" panose="020B0604020202020204" pitchFamily="34" charset="0"/>
              <a:cs typeface="Arial" panose="020B0604020202020204" pitchFamily="34" charset="0"/>
            </a:endParaRPr>
          </a:p>
          <a:p>
            <a:pPr algn="just"/>
            <a:r>
              <a:rPr lang="en-GB" sz="6600" b="1" i="1" dirty="0">
                <a:solidFill>
                  <a:schemeClr val="tx1">
                    <a:lumMod val="75000"/>
                    <a:lumOff val="25000"/>
                  </a:schemeClr>
                </a:solidFill>
                <a:latin typeface="Arial" panose="020B0604020202020204" pitchFamily="34" charset="0"/>
                <a:cs typeface="Arial" panose="020B0604020202020204" pitchFamily="34" charset="0"/>
              </a:rPr>
              <a:t>Succinct</a:t>
            </a:r>
            <a:r>
              <a:rPr lang="en-US" sz="6600" dirty="0">
                <a:solidFill>
                  <a:schemeClr val="tx1">
                    <a:lumMod val="75000"/>
                    <a:lumOff val="25000"/>
                  </a:schemeClr>
                </a:solidFill>
                <a:latin typeface="Arial" panose="020B0604020202020204" pitchFamily="34" charset="0"/>
                <a:cs typeface="Arial" panose="020B0604020202020204" pitchFamily="34" charset="0"/>
              </a:rPr>
              <a:t>. </a:t>
            </a:r>
            <a:r>
              <a:rPr lang="en-GB" sz="6600" dirty="0">
                <a:solidFill>
                  <a:schemeClr val="tx1">
                    <a:lumMod val="75000"/>
                    <a:lumOff val="25000"/>
                  </a:schemeClr>
                </a:solidFill>
                <a:latin typeface="Arial" panose="020B0604020202020204" pitchFamily="34" charset="0"/>
                <a:cs typeface="Arial" panose="020B0604020202020204" pitchFamily="34" charset="0"/>
              </a:rPr>
              <a:t>Studies show that you have only 11 seconds to grab and retain your audience's attention so make the punch line prominent and brief. Most of your audience is going to absorb only the punch line. Those who are really interested in the topic will seek you out anyway and chat with you!</a:t>
            </a:r>
          </a:p>
          <a:p>
            <a:endParaRPr lang="en-US" sz="6600" dirty="0">
              <a:latin typeface="Arial" panose="020B0604020202020204" pitchFamily="34" charset="0"/>
              <a:cs typeface="Arial" panose="020B0604020202020204" pitchFamily="34" charset="0"/>
            </a:endParaRPr>
          </a:p>
        </p:txBody>
      </p:sp>
      <p:sp>
        <p:nvSpPr>
          <p:cNvPr id="17" name="Título 1"/>
          <p:cNvSpPr>
            <a:spLocks noGrp="1"/>
          </p:cNvSpPr>
          <p:nvPr>
            <p:ph type="title"/>
          </p:nvPr>
        </p:nvSpPr>
        <p:spPr>
          <a:xfrm>
            <a:off x="1082581" y="4531685"/>
            <a:ext cx="30234126" cy="4572168"/>
          </a:xfrm>
        </p:spPr>
        <p:txBody>
          <a:bodyPr>
            <a:normAutofit fontScale="90000"/>
          </a:bodyPr>
          <a:lstStyle/>
          <a:p>
            <a:pPr algn="ctr"/>
            <a:br>
              <a:rPr lang="en-US" sz="11700" dirty="0">
                <a:solidFill>
                  <a:srgbClr val="283384"/>
                </a:solidFill>
                <a:latin typeface="Arial" panose="020B0604020202020204" pitchFamily="34" charset="0"/>
                <a:cs typeface="Arial" panose="020B0604020202020204" pitchFamily="34" charset="0"/>
              </a:rPr>
            </a:br>
            <a:r>
              <a:rPr lang="en-US" sz="8800" b="1" dirty="0">
                <a:solidFill>
                  <a:srgbClr val="283384"/>
                </a:solidFill>
                <a:latin typeface="Arial" panose="020B0604020202020204" pitchFamily="34" charset="0"/>
                <a:cs typeface="Arial" panose="020B0604020202020204" pitchFamily="34" charset="0"/>
              </a:rPr>
              <a:t>INSTRUCTIONS FOR EU-PFF Pulmonary Fibrosis Patient Summit 2024 POSTERS</a:t>
            </a:r>
            <a:br>
              <a:rPr lang="es-ES" sz="11700" b="1" i="1" dirty="0">
                <a:solidFill>
                  <a:srgbClr val="283384"/>
                </a:solidFill>
                <a:latin typeface="Arial" panose="020B0604020202020204" pitchFamily="34" charset="0"/>
                <a:cs typeface="Arial" panose="020B0604020202020204" pitchFamily="34" charset="0"/>
              </a:rPr>
            </a:br>
            <a:endParaRPr lang="en-US" sz="11700" b="1" i="1" dirty="0">
              <a:solidFill>
                <a:srgbClr val="283384"/>
              </a:solidFill>
              <a:latin typeface="Arial" panose="020B0604020202020204" pitchFamily="34" charset="0"/>
              <a:cs typeface="Arial" panose="020B0604020202020204" pitchFamily="34" charset="0"/>
            </a:endParaRPr>
          </a:p>
        </p:txBody>
      </p:sp>
      <p:pic>
        <p:nvPicPr>
          <p:cNvPr id="12" name="Picture 11">
            <a:extLst>
              <a:ext uri="{FF2B5EF4-FFF2-40B4-BE49-F238E27FC236}">
                <a16:creationId xmlns:a16="http://schemas.microsoft.com/office/drawing/2014/main" id="{2057BB07-B3C7-1F41-BBFC-10F5F79D8F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33912" y="651865"/>
            <a:ext cx="13482795" cy="3746159"/>
          </a:xfrm>
          <a:prstGeom prst="rect">
            <a:avLst/>
          </a:prstGeom>
        </p:spPr>
      </p:pic>
      <p:pic>
        <p:nvPicPr>
          <p:cNvPr id="13" name="Picture 12">
            <a:extLst>
              <a:ext uri="{FF2B5EF4-FFF2-40B4-BE49-F238E27FC236}">
                <a16:creationId xmlns:a16="http://schemas.microsoft.com/office/drawing/2014/main" id="{139DEEA0-98FF-6C4D-8167-FB06A81E70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2581" y="386220"/>
            <a:ext cx="10731467" cy="4277447"/>
          </a:xfrm>
          <a:prstGeom prst="rect">
            <a:avLst/>
          </a:prstGeom>
        </p:spPr>
      </p:pic>
    </p:spTree>
    <p:extLst>
      <p:ext uri="{BB962C8B-B14F-4D97-AF65-F5344CB8AC3E}">
        <p14:creationId xmlns:p14="http://schemas.microsoft.com/office/powerpoint/2010/main" val="2402561357"/>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8769</TotalTime>
  <Words>652</Words>
  <Application>Microsoft Macintosh PowerPoint</Application>
  <PresentationFormat>Custom</PresentationFormat>
  <Paragraphs>50</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Microsoft Sans Serif</vt:lpstr>
      <vt:lpstr>Tema de Office</vt:lpstr>
      <vt:lpstr>PowerPoint Presentation</vt:lpstr>
      <vt:lpstr> INSTRUCTIONS FOR EU-PFF Pulmonary Fibrosis Patient Summit 2024 POSTERS </vt:lpstr>
      <vt:lpstr> INSTRUCTIONS FOR EU-PFF Pulmonary Fibrosis Patient Summit 2024 POSTERS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CarolE</dc:creator>
  <cp:lastModifiedBy>Stefan Huber</cp:lastModifiedBy>
  <cp:revision>40</cp:revision>
  <dcterms:created xsi:type="dcterms:W3CDTF">2016-05-09T14:55:07Z</dcterms:created>
  <dcterms:modified xsi:type="dcterms:W3CDTF">2024-03-07T11:16:28Z</dcterms:modified>
</cp:coreProperties>
</file>